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27"/>
  </p:notesMasterIdLst>
  <p:sldIdLst>
    <p:sldId id="271" r:id="rId7"/>
    <p:sldId id="285" r:id="rId8"/>
    <p:sldId id="281" r:id="rId9"/>
    <p:sldId id="286" r:id="rId10"/>
    <p:sldId id="287" r:id="rId11"/>
    <p:sldId id="320" r:id="rId12"/>
    <p:sldId id="382" r:id="rId13"/>
    <p:sldId id="383" r:id="rId14"/>
    <p:sldId id="384" r:id="rId15"/>
    <p:sldId id="374" r:id="rId16"/>
    <p:sldId id="380" r:id="rId17"/>
    <p:sldId id="322" r:id="rId18"/>
    <p:sldId id="381" r:id="rId19"/>
    <p:sldId id="385" r:id="rId20"/>
    <p:sldId id="375" r:id="rId21"/>
    <p:sldId id="258" r:id="rId22"/>
    <p:sldId id="386" r:id="rId23"/>
    <p:sldId id="377" r:id="rId24"/>
    <p:sldId id="378" r:id="rId25"/>
    <p:sldId id="365" r:id="rId26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 varScale="1">
        <p:scale>
          <a:sx n="44" d="100"/>
          <a:sy n="44" d="100"/>
        </p:scale>
        <p:origin x="744" y="32"/>
      </p:cViewPr>
      <p:guideLst>
        <p:guide orient="horz" pos="3239"/>
        <p:guide pos="5761"/>
        <p:guide orient="horz" pos="32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2019/1/15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/>
              <a:t>WORd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/>
              <a:t>A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/>
              <a:t>A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#0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#0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/>
              <a:t>SLIDE TITLE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ALUreIRw2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fabric.com/bebas-neue/" TargetMode="External"/><Relationship Id="rId2" Type="http://schemas.openxmlformats.org/officeDocument/2006/relationships/hyperlink" Target="http://thepopp.com/" TargetMode="Externa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fontawesome.io/" TargetMode="External"/><Relationship Id="rId5" Type="http://schemas.openxmlformats.org/officeDocument/2006/relationships/hyperlink" Target="http://www.flaticon.com/packs/font-awesome" TargetMode="External"/><Relationship Id="rId4" Type="http://schemas.openxmlformats.org/officeDocument/2006/relationships/hyperlink" Target="https://www.google.com/fonts/specimen/Robot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Compare with GA and </a:t>
            </a:r>
            <a:r>
              <a:rPr lang="en-US" altLang="ja-JP" dirty="0" err="1"/>
              <a:t>PSO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/>
              <a:t>DSA</a:t>
            </a:r>
            <a:r>
              <a:rPr lang="en-US" altLang="ja-JP" dirty="0"/>
              <a:t> Algorithm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err="1"/>
              <a:t>R07546015</a:t>
            </a:r>
            <a:endParaRPr lang="en-US" altLang="ja-JP" dirty="0"/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鍾逢耘</a:t>
            </a:r>
            <a:endParaRPr lang="en-US" altLang="ja-JP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テキスト プレースホルダー 19"/>
          <p:cNvSpPr>
            <a:spLocks noGrp="1"/>
          </p:cNvSpPr>
          <p:nvPr>
            <p:ph type="body" sz="quarter" idx="4294967295"/>
          </p:nvPr>
        </p:nvSpPr>
        <p:spPr>
          <a:xfrm>
            <a:off x="0" y="-1"/>
            <a:ext cx="18291175" cy="131445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ITERATION</a:t>
            </a:r>
          </a:p>
          <a:p>
            <a:r>
              <a:rPr lang="en-US" altLang="ja-JP" dirty="0"/>
              <a:t>RESULT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9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32230A-F51F-45B2-BFB2-CBE6497367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 err="1">
                <a:effectLst/>
              </a:rPr>
              <a:t>Girewank</a:t>
            </a:r>
            <a:r>
              <a:rPr lang="en-US" altLang="zh-TW" dirty="0">
                <a:effectLst/>
              </a:rPr>
              <a:t>(10)</a:t>
            </a:r>
            <a:endParaRPr lang="zh-TW" altLang="en-US" dirty="0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CD6A02AF-8BB3-47D7-B038-F54E79090719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/>
          <a:srcRect l="6" r="319"/>
          <a:stretch/>
        </p:blipFill>
        <p:spPr>
          <a:xfrm>
            <a:off x="640457" y="2796231"/>
            <a:ext cx="10346857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err="1"/>
              <a:t>HyperSphere</a:t>
            </a:r>
            <a:r>
              <a:rPr lang="en-US" altLang="ja-JP" dirty="0"/>
              <a:t>(6)</a:t>
            </a:r>
            <a:endParaRPr kumimoji="1" lang="ja-JP" altLang="en-US" dirty="0"/>
          </a:p>
        </p:txBody>
      </p:sp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92C07C29-E3B0-4E9C-915A-F795EF66BF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1546" r="182" b="1546"/>
          <a:stretch/>
        </p:blipFill>
        <p:spPr>
          <a:xfrm>
            <a:off x="628207" y="2686710"/>
            <a:ext cx="10344593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7111"/>
      </p:ext>
    </p:extLst>
  </p:cSld>
  <p:clrMapOvr>
    <a:masterClrMapping/>
  </p:clrMapOvr>
  <p:transition spd="slow" advTm="5526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823DCF-F404-4293-8800-934C30ECD4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Ackley(10)</a:t>
            </a:r>
            <a:endParaRPr lang="zh-TW" altLang="en-US" dirty="0"/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FFD156DC-F990-4478-9F56-95E989EC0F44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/>
          <a:srcRect l="414" r="94"/>
          <a:stretch/>
        </p:blipFill>
        <p:spPr bwMode="auto">
          <a:xfrm>
            <a:off x="609600" y="2781717"/>
            <a:ext cx="10363201" cy="5880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9442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00459A-2F9B-41FE-B9A0-0AC98B1D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3FD1CF-2E36-47EF-B379-567D8522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2FFD1-068E-4659-BD48-D36B90B0B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0A791E-F0B1-495A-80A7-E4278ED773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zh-TW" sz="4400" dirty="0"/>
              <a:t>DSA具有信息交換導致延遲。因此，在前幾個循環中，收斂受到延遲的極大影響，但隨著海豚之間距離的減小，影響變小。</a:t>
            </a:r>
            <a:endParaRPr lang="en-US" altLang="zh-TW" sz="4400" dirty="0"/>
          </a:p>
          <a:p>
            <a:r>
              <a:rPr lang="zh-TW" altLang="zh-TW" sz="4400" dirty="0"/>
              <a:t>優勢在於每隻海豚有更多的時間搜索自己的周邊區域，這擴大了整個海豚群在群體層面的搜索範圍。</a:t>
            </a:r>
          </a:p>
          <a:p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06E217A-F000-4DB4-B9A3-67DFEAD53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8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err="1"/>
              <a:t>MEAN&amp;SD</a:t>
            </a:r>
            <a:r>
              <a:rPr lang="en-US" altLang="ja-JP" dirty="0"/>
              <a:t> RESULT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9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43">
        <p14:flip dir="r"/>
      </p:transition>
    </mc:Choice>
    <mc:Fallback xmlns="">
      <p:transition spd="slow" advTm="404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1E44C89-A75F-4A8B-B089-150007FC4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505649"/>
              </p:ext>
            </p:extLst>
          </p:nvPr>
        </p:nvGraphicFramePr>
        <p:xfrm>
          <a:off x="1500980" y="2384625"/>
          <a:ext cx="15289214" cy="5117970"/>
        </p:xfrm>
        <a:graphic>
          <a:graphicData uri="http://schemas.openxmlformats.org/drawingml/2006/table">
            <a:tbl>
              <a:tblPr firstRow="1" firstCol="1" bandRow="1"/>
              <a:tblGrid>
                <a:gridCol w="2782799">
                  <a:extLst>
                    <a:ext uri="{9D8B030D-6E8A-4147-A177-3AD203B41FA5}">
                      <a16:colId xmlns:a16="http://schemas.microsoft.com/office/drawing/2014/main" val="295809431"/>
                    </a:ext>
                  </a:extLst>
                </a:gridCol>
                <a:gridCol w="2135637">
                  <a:extLst>
                    <a:ext uri="{9D8B030D-6E8A-4147-A177-3AD203B41FA5}">
                      <a16:colId xmlns:a16="http://schemas.microsoft.com/office/drawing/2014/main" val="571739397"/>
                    </a:ext>
                  </a:extLst>
                </a:gridCol>
                <a:gridCol w="1840507">
                  <a:extLst>
                    <a:ext uri="{9D8B030D-6E8A-4147-A177-3AD203B41FA5}">
                      <a16:colId xmlns:a16="http://schemas.microsoft.com/office/drawing/2014/main" val="4041696561"/>
                    </a:ext>
                  </a:extLst>
                </a:gridCol>
                <a:gridCol w="1815961">
                  <a:extLst>
                    <a:ext uri="{9D8B030D-6E8A-4147-A177-3AD203B41FA5}">
                      <a16:colId xmlns:a16="http://schemas.microsoft.com/office/drawing/2014/main" val="3331731817"/>
                    </a:ext>
                  </a:extLst>
                </a:gridCol>
                <a:gridCol w="2054742">
                  <a:extLst>
                    <a:ext uri="{9D8B030D-6E8A-4147-A177-3AD203B41FA5}">
                      <a16:colId xmlns:a16="http://schemas.microsoft.com/office/drawing/2014/main" val="183948677"/>
                    </a:ext>
                  </a:extLst>
                </a:gridCol>
                <a:gridCol w="2135635">
                  <a:extLst>
                    <a:ext uri="{9D8B030D-6E8A-4147-A177-3AD203B41FA5}">
                      <a16:colId xmlns:a16="http://schemas.microsoft.com/office/drawing/2014/main" val="3099383855"/>
                    </a:ext>
                  </a:extLst>
                </a:gridCol>
                <a:gridCol w="2523933">
                  <a:extLst>
                    <a:ext uri="{9D8B030D-6E8A-4147-A177-3AD203B41FA5}">
                      <a16:colId xmlns:a16="http://schemas.microsoft.com/office/drawing/2014/main" val="1940836593"/>
                    </a:ext>
                  </a:extLst>
                </a:gridCol>
              </a:tblGrid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Benchmark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PSO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GA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DSA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922122"/>
                  </a:ext>
                </a:extLst>
              </a:tr>
              <a:tr h="32165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 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SD</a:t>
                      </a:r>
                      <a:endParaRPr lang="zh-TW" sz="2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SD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Mean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SD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AD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794119"/>
                  </a:ext>
                </a:extLst>
              </a:tr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Girewank(10)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1.1776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0.4035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6.7951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5.9525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1.1596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0.0267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935134"/>
                  </a:ext>
                </a:extLst>
              </a:tr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HyperSphere(6)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2.1040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1.9186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8.7242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5.1297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1.9844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2.0348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396275"/>
                  </a:ext>
                </a:extLst>
              </a:tr>
              <a:tr h="32954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Ackley(2)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1.7708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2.3811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3.7817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3.8035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3.3638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2.2714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202289"/>
                  </a:ext>
                </a:extLst>
              </a:tr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Rastrigin(2)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3.2439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3.8296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4.6668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5.7583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3.6054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3.8565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799275"/>
                  </a:ext>
                </a:extLst>
              </a:tr>
              <a:tr h="32954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Peak (2)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1.1165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1.6177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1.4924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1.7210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2.8856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2.1267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130736"/>
                  </a:ext>
                </a:extLst>
              </a:tr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Bohachevsky(2)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6.3180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25.0125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24.2285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48.2924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3.0684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3.2279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609798"/>
                  </a:ext>
                </a:extLst>
              </a:tr>
              <a:tr h="6034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Davis 1987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0.0000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0.0001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0.0015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0.0051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0.0000</a:t>
                      </a:r>
                      <a:endParaRPr lang="zh-TW" sz="2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0.0001</a:t>
                      </a:r>
                      <a:endParaRPr lang="zh-TW" sz="2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E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041595"/>
                  </a:ext>
                </a:extLst>
              </a:tr>
            </a:tbl>
          </a:graphicData>
        </a:graphic>
      </p:graphicFrame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7B83E0AE-7AF3-4398-A7E4-DBDAF0E3245D}"/>
              </a:ext>
            </a:extLst>
          </p:cNvPr>
          <p:cNvSpPr txBox="1">
            <a:spLocks/>
          </p:cNvSpPr>
          <p:nvPr/>
        </p:nvSpPr>
        <p:spPr>
          <a:xfrm>
            <a:off x="8057256" y="612765"/>
            <a:ext cx="3046172" cy="635464"/>
          </a:xfrm>
          <a:prstGeom prst="rect">
            <a:avLst/>
          </a:prstGeom>
        </p:spPr>
        <p:txBody>
          <a:bodyPr/>
          <a:lstStyle>
            <a:lvl1pPr marL="0" indent="0" algn="l" defTabSz="1633027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kumimoji="1"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16513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3027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540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6054" indent="0" algn="l" defTabSz="1633027" rtl="0" eaLnBrk="1" latinLnBrk="0" hangingPunct="1">
              <a:spcBef>
                <a:spcPct val="20000"/>
              </a:spcBef>
              <a:buFontTx/>
              <a:buNone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824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7338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3851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40365" indent="-408257" algn="l" defTabSz="16330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dirty="0"/>
              <a:t>Result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6190758"/>
      </p:ext>
    </p:extLst>
  </p:cSld>
  <p:clrMapOvr>
    <a:masterClrMapping/>
  </p:clrMapOvr>
  <p:transition spd="slow" advTm="3496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86E84-5710-428A-AFA0-993E5F08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A404F54-9684-48A0-9E23-0C07976A64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ED23A-C5B4-4B5D-9855-3E952874C3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D72AE8-4E93-4E92-8362-A5BD2AED6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7443" y="2724770"/>
            <a:ext cx="16016288" cy="5214937"/>
          </a:xfrm>
        </p:spPr>
        <p:txBody>
          <a:bodyPr>
            <a:normAutofit/>
          </a:bodyPr>
          <a:lstStyle/>
          <a:p>
            <a:r>
              <a:rPr lang="zh-TW" altLang="zh-TW" sz="4400" dirty="0"/>
              <a:t>因為海豚在DSA附近的最佳解決方案中移動。如果鄰域最優解周圍的適應度函數的形狀過於陡峭，則捕食階段更可能移動到隨機位置。</a:t>
            </a:r>
            <a:endParaRPr lang="zh-TW" altLang="en-US" sz="44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2A23616-1089-40A2-9718-4E17DB532E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88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374BD4-F18B-4C69-853A-60AFDFE7E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35"/>
          <a:stretch/>
        </p:blipFill>
        <p:spPr>
          <a:xfrm>
            <a:off x="5945892" y="1560275"/>
            <a:ext cx="11919404" cy="7747425"/>
          </a:xfrm>
          <a:prstGeom prst="rect">
            <a:avLst/>
          </a:prstGeom>
        </p:spPr>
      </p:pic>
      <p:sp>
        <p:nvSpPr>
          <p:cNvPr id="20" name="テキスト プレースホルダー 19"/>
          <p:cNvSpPr>
            <a:spLocks noGrp="1"/>
          </p:cNvSpPr>
          <p:nvPr>
            <p:ph type="body" sz="quarter" idx="4294967295"/>
          </p:nvPr>
        </p:nvSpPr>
        <p:spPr>
          <a:xfrm>
            <a:off x="0" y="-1"/>
            <a:ext cx="18291175" cy="1314451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05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</a:p>
          <a:p>
            <a:endParaRPr kumimoji="1" lang="ja-JP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A0623D-EF10-496A-A0AD-05ECA6865A7C}"/>
              </a:ext>
            </a:extLst>
          </p:cNvPr>
          <p:cNvSpPr/>
          <p:nvPr/>
        </p:nvSpPr>
        <p:spPr>
          <a:xfrm>
            <a:off x="8600553" y="9571381"/>
            <a:ext cx="5766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https://youtu.be/HALUreIRw2A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088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圖片版面配置區 1">
            <a:extLst>
              <a:ext uri="{FF2B5EF4-FFF2-40B4-BE49-F238E27FC236}">
                <a16:creationId xmlns:a16="http://schemas.microsoft.com/office/drawing/2014/main" id="{E143EEF3-2D06-4AB9-9DC4-F566830A96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16F474-EA8A-49F3-9753-CD3E36FBB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01546B-B7CD-47B3-8456-A91C847D34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F16104-8065-4DED-83F5-A4F78D7BC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4E7FA30-1DF9-4C8B-9591-B0D8B6E55A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314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Content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- </a:t>
            </a:r>
            <a:r>
              <a:rPr lang="en-US" altLang="ja-JP" dirty="0" err="1"/>
              <a:t>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PROGRAM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/>
              <a:t>ITERATION RESULT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Compare with </a:t>
            </a:r>
            <a:r>
              <a:rPr kumimoji="1" lang="en-US" altLang="ja-JP" dirty="0" err="1"/>
              <a:t>PSO</a:t>
            </a:r>
            <a:r>
              <a:rPr kumimoji="1" lang="en-US" altLang="ja-JP" dirty="0"/>
              <a:t> and GA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MEAN and SD RESULT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/>
              <a:t>Compare with </a:t>
            </a:r>
            <a:r>
              <a:rPr lang="en-US" altLang="ja-JP" dirty="0" err="1"/>
              <a:t>PSO</a:t>
            </a:r>
            <a:r>
              <a:rPr lang="en-US" altLang="ja-JP" dirty="0"/>
              <a:t> and GA</a:t>
            </a:r>
            <a:endParaRPr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DEMO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Q</a:t>
            </a:r>
            <a:r>
              <a:rPr lang="en-US" altLang="zh-TW" dirty="0"/>
              <a:t>&amp;A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286331"/>
      </p:ext>
    </p:extLst>
  </p:cSld>
  <p:clrMapOvr>
    <a:masterClrMapping/>
  </p:clrMapOvr>
  <p:transition spd="slow" advTm="17838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Jun Akizaki - </a:t>
            </a:r>
            <a:r>
              <a:rPr lang="en-US" altLang="ja-JP" dirty="0">
                <a:hlinkClick r:id="rId2"/>
              </a:rPr>
              <a:t>http://thepopp.com</a:t>
            </a:r>
            <a:endParaRPr lang="en-US" altLang="ja-JP" dirty="0"/>
          </a:p>
          <a:p>
            <a:r>
              <a:rPr lang="en-US" altLang="ja-JP" dirty="0"/>
              <a:t>Used Font: </a:t>
            </a:r>
            <a:r>
              <a:rPr lang="en-US" altLang="ja-JP" dirty="0">
                <a:hlinkClick r:id="rId3"/>
              </a:rPr>
              <a:t>Bebas Neue Family</a:t>
            </a:r>
            <a:r>
              <a:rPr lang="en-US" altLang="ja-JP" dirty="0"/>
              <a:t> &amp; </a:t>
            </a:r>
            <a:r>
              <a:rPr lang="en-US" altLang="ja-JP" dirty="0">
                <a:hlinkClick r:id="rId4"/>
              </a:rPr>
              <a:t>Roboto Regular</a:t>
            </a:r>
            <a:endParaRPr lang="en-US" altLang="ja-JP" dirty="0"/>
          </a:p>
          <a:p>
            <a:r>
              <a:rPr lang="en-US" altLang="ja-JP" dirty="0"/>
              <a:t>Icon: </a:t>
            </a:r>
            <a:r>
              <a:rPr lang="en-US" altLang="ja-JP" dirty="0">
                <a:hlinkClick r:id="rId5"/>
              </a:rPr>
              <a:t>Font Awesome</a:t>
            </a:r>
            <a:r>
              <a:rPr lang="en-US" altLang="ja-JP" dirty="0"/>
              <a:t>, the author is </a:t>
            </a:r>
            <a:r>
              <a:rPr lang="en-US" altLang="ja-JP" dirty="0">
                <a:hlinkClick r:id="rId6" tooltip="Font Awesome by Dave Gandy"/>
              </a:rPr>
              <a:t>Dave Gandy</a:t>
            </a:r>
            <a:r>
              <a:rPr lang="en-US" altLang="ja-JP" dirty="0"/>
              <a:t> (Changed the color by Photoshop)</a:t>
            </a:r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0" name="テキスト プレースホルダー 19"/>
          <p:cNvSpPr>
            <a:spLocks noGrp="1"/>
          </p:cNvSpPr>
          <p:nvPr>
            <p:ph type="body" sz="quarter" idx="4294967295"/>
          </p:nvPr>
        </p:nvSpPr>
        <p:spPr>
          <a:xfrm>
            <a:off x="0" y="-1"/>
            <a:ext cx="18291175" cy="131445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6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TW" b="1" dirty="0"/>
              <a:t>Dolphin Swarm Algorithm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01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03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04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05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06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INITIALIZATION PHASE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PREDATION PHASE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/>
              <a:t>CALL PHASE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/>
              <a:t>RECEPTION PHASE</a:t>
            </a:r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kumimoji="1" lang="en-US" altLang="ja-JP" dirty="0"/>
              <a:t>SEARCH </a:t>
            </a:r>
            <a:r>
              <a:rPr lang="en-US" altLang="ja-JP" dirty="0"/>
              <a:t>PHASE</a:t>
            </a:r>
            <a:endParaRPr kumimoji="1" lang="ja-JP" altLang="en-US" dirty="0"/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TERMINATION PHASE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025410"/>
      </p:ext>
    </p:extLst>
  </p:cSld>
  <p:clrMapOvr>
    <a:masterClrMapping/>
  </p:clrMapOvr>
  <p:transition spd="slow" advTm="11589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テキスト プレースホルダー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02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TW" dirty="0"/>
              <a:t>PROGRAM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79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43">
        <p14:flip dir="r"/>
      </p:transition>
    </mc:Choice>
    <mc:Fallback xmlns="">
      <p:transition spd="slow" advTm="404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>
          <a:xfrm>
            <a:off x="10375772" y="4065784"/>
            <a:ext cx="6991643" cy="97067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程式介面介紹</a:t>
            </a:r>
            <a:endParaRPr kumimoji="1" lang="ja-JP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スライド番号プレースホルダー 3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3" name="圖片版面配置區 2">
            <a:extLst>
              <a:ext uri="{FF2B5EF4-FFF2-40B4-BE49-F238E27FC236}">
                <a16:creationId xmlns:a16="http://schemas.microsoft.com/office/drawing/2014/main" id="{E0CC16FE-1EDE-4B0E-AF73-F52C41A7B35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34742" r="-29"/>
          <a:stretch/>
        </p:blipFill>
        <p:spPr>
          <a:xfrm>
            <a:off x="1393371" y="2096087"/>
            <a:ext cx="8360230" cy="45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9648"/>
      </p:ext>
    </p:extLst>
  </p:cSld>
  <p:clrMapOvr>
    <a:masterClrMapping/>
  </p:clrMapOvr>
  <p:transition spd="slow" advTm="667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1429865-D370-4F8F-BFFC-97250A111B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91F430-86E9-4FFD-97AB-B6D78E0A42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BD8C6EF3-EC4B-476A-BB76-379EA12CB7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107FD7-9CC0-443B-900D-F681DB990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5A5AF1-6AAE-45C7-930C-7A7F2C99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46755B5-B464-4393-B67A-947F8D34AC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449DB6F-960B-4E85-B6F6-53F27EFA8A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C8D47AF1-7E8E-4770-8BE7-512883360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E36B59-A53E-4EFF-ABE0-4D2E32A77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30F41E-A97F-4089-B38A-58BA6494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09AD47-39ED-43A7-9CF4-C74E969998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173579-3221-492C-AFF4-7473BD0445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7CB3DDE9-83A1-4B50-B9CA-AD920770D4A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F348DE-20CD-4480-AE94-F3888B7CC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A8C804-74C5-4967-924F-94A8731A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257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26897</TotalTime>
  <Words>374</Words>
  <Application>Microsoft Office PowerPoint</Application>
  <PresentationFormat>自訂</PresentationFormat>
  <Paragraphs>124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Bebas Neue Bold</vt:lpstr>
      <vt:lpstr>Bebas Neue Regular</vt:lpstr>
      <vt:lpstr>Roboto</vt:lpstr>
      <vt:lpstr>新細明體</vt:lpstr>
      <vt:lpstr>標楷體</vt:lpstr>
      <vt:lpstr>Arial</vt:lpstr>
      <vt:lpstr>Calibri</vt:lpstr>
      <vt:lpstr>Times New Roman</vt:lpstr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 簡報</vt:lpstr>
      <vt:lpstr>Content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USER</cp:lastModifiedBy>
  <cp:revision>364</cp:revision>
  <dcterms:created xsi:type="dcterms:W3CDTF">2016-01-14T16:51:07Z</dcterms:created>
  <dcterms:modified xsi:type="dcterms:W3CDTF">2019-01-15T04:07:12Z</dcterms:modified>
</cp:coreProperties>
</file>